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slides/slide62.xml" ContentType="application/vnd.openxmlformats-officedocument.presentationml.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s/slide61.xml" ContentType="application/vnd.openxmlformats-officedocument.presentationml.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Override PartName="/ppt/slides/slide53.xml" ContentType="application/vnd.openxmlformats-officedocument.presentationml.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59.xml" ContentType="application/vnd.openxmlformats-officedocument.presentationml.slide+xml"/>
  <Override PartName="/ppt/slides/slide26.xml" ContentType="application/vnd.openxmlformats-officedocument.presentationml.slide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slides/slide41.xml" ContentType="application/vnd.openxmlformats-officedocument.presentationml.slide+xml"/>
  <Override PartName="/ppt/slides/slide57.xml" ContentType="application/vnd.openxmlformats-officedocument.presentationml.slide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slides/slide40.xml" ContentType="application/vnd.openxmlformats-officedocument.presentationml.slide+xml"/>
  <Override PartName="/ppt/slides/slide56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15.xml" ContentType="application/vnd.openxmlformats-officedocument.presentationml.slide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303" r:id="rId8"/>
    <p:sldId id="301" r:id="rId9"/>
    <p:sldId id="311" r:id="rId10"/>
    <p:sldId id="258" r:id="rId11"/>
    <p:sldId id="260" r:id="rId12"/>
    <p:sldId id="259" r:id="rId13"/>
    <p:sldId id="261" r:id="rId14"/>
    <p:sldId id="321" r:id="rId15"/>
    <p:sldId id="262" r:id="rId16"/>
    <p:sldId id="263" r:id="rId17"/>
    <p:sldId id="265" r:id="rId18"/>
    <p:sldId id="266" r:id="rId19"/>
    <p:sldId id="267" r:id="rId20"/>
    <p:sldId id="268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04" r:id="rId30"/>
    <p:sldId id="269" r:id="rId31"/>
    <p:sldId id="322" r:id="rId32"/>
    <p:sldId id="274" r:id="rId33"/>
    <p:sldId id="276" r:id="rId34"/>
    <p:sldId id="277" r:id="rId35"/>
    <p:sldId id="278" r:id="rId36"/>
    <p:sldId id="302" r:id="rId37"/>
    <p:sldId id="307" r:id="rId38"/>
    <p:sldId id="280" r:id="rId39"/>
    <p:sldId id="281" r:id="rId40"/>
    <p:sldId id="287" r:id="rId41"/>
    <p:sldId id="297" r:id="rId42"/>
    <p:sldId id="294" r:id="rId43"/>
    <p:sldId id="306" r:id="rId44"/>
    <p:sldId id="289" r:id="rId45"/>
    <p:sldId id="290" r:id="rId46"/>
    <p:sldId id="308" r:id="rId47"/>
    <p:sldId id="296" r:id="rId48"/>
    <p:sldId id="299" r:id="rId49"/>
    <p:sldId id="293" r:id="rId50"/>
    <p:sldId id="320" r:id="rId51"/>
    <p:sldId id="295" r:id="rId52"/>
    <p:sldId id="298" r:id="rId53"/>
    <p:sldId id="292" r:id="rId54"/>
    <p:sldId id="309" r:id="rId55"/>
    <p:sldId id="285" r:id="rId56"/>
    <p:sldId id="284" r:id="rId57"/>
    <p:sldId id="300" r:id="rId58"/>
    <p:sldId id="283" r:id="rId59"/>
    <p:sldId id="310" r:id="rId60"/>
    <p:sldId id="305" r:id="rId61"/>
    <p:sldId id="291" r:id="rId62"/>
    <p:sldId id="279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9365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C6F92-FAB4-2E49-83E4-86D81167A374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7E767-40FF-2C47-9FF3-F574136EB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nicholas.willho/Desktop/Presentation/Jocky%20Ad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nicholas.willho/Desktop/Presentation/The%20Carpenters%20-%20Rainy%20Days%20And%20Mondays%20%5Bwww.keepvid.com%5D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nicholas.willho/Desktop/Presentation/Sex%20Pistols%20-%20Anarchy%20in%20the%20UK%20Studio%20Version%20%5Bwww.keepvid.com%5D.mov" TargetMode="Externa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4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nicholas.willho/Desktop/Presentation/Pleasantville%20trailer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664204"/>
            <a:ext cx="5927773" cy="1053289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latin typeface="Arial Narrow"/>
                <a:cs typeface="Arial Narrow"/>
              </a:rPr>
              <a:t>Transcendentalism</a:t>
            </a:r>
            <a:endParaRPr lang="en-US" sz="5400" dirty="0">
              <a:latin typeface="Arial Narrow"/>
              <a:cs typeface="Arial Narrow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717493"/>
            <a:ext cx="5520765" cy="682143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tx1"/>
                </a:solidFill>
                <a:latin typeface="Arial Narrow"/>
                <a:cs typeface="Arial Narrow"/>
              </a:rPr>
              <a:t>The American Renaissance</a:t>
            </a:r>
          </a:p>
          <a:p>
            <a:pPr algn="l"/>
            <a:endParaRPr lang="en-US" sz="3600" dirty="0">
              <a:solidFill>
                <a:schemeClr val="tx1"/>
              </a:solidFill>
              <a:latin typeface="Arial Narrow"/>
              <a:cs typeface="Arial Narrow"/>
            </a:endParaRPr>
          </a:p>
          <a:p>
            <a:pPr algn="l"/>
            <a:endParaRPr lang="en-US" sz="3600" dirty="0">
              <a:solidFill>
                <a:schemeClr val="tx1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-1" y="0"/>
            <a:ext cx="7305794" cy="828143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Importance and efficacy of human striving . . .</a:t>
            </a:r>
          </a:p>
        </p:txBody>
      </p:sp>
      <p:pic>
        <p:nvPicPr>
          <p:cNvPr id="26" name="Picture 25" descr="Sharma_Es Pontas_by Corey Ri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5175"/>
            <a:ext cx="6551618" cy="6307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233112" cy="1143000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. . . opposed to the bleaker Puritan picture of complete and inescapable human depravity.</a:t>
            </a:r>
            <a:endParaRPr lang="en-US" sz="3200" dirty="0">
              <a:latin typeface="Arial Narrow"/>
              <a:cs typeface="Arial Narrow"/>
            </a:endParaRPr>
          </a:p>
        </p:txBody>
      </p:sp>
      <p:pic>
        <p:nvPicPr>
          <p:cNvPr id="6" name="Picture 5" descr="praying-han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43000"/>
            <a:ext cx="4754957" cy="5714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963057" cy="995506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Emphasized the unity of God . . .</a:t>
            </a:r>
            <a:endParaRPr lang="en-US" sz="3200" dirty="0"/>
          </a:p>
        </p:txBody>
      </p:sp>
      <p:pic>
        <p:nvPicPr>
          <p:cNvPr id="4" name="Picture 3" descr="Uni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4478"/>
            <a:ext cx="5963057" cy="6083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84061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. . . instead of the “Trinity” of God.</a:t>
            </a:r>
            <a:endParaRPr lang="en-US" sz="3200" dirty="0">
              <a:latin typeface="Arial Narrow"/>
              <a:cs typeface="Arial Narrow"/>
            </a:endParaRPr>
          </a:p>
        </p:txBody>
      </p:sp>
      <p:pic>
        <p:nvPicPr>
          <p:cNvPr id="4" name="Picture 3" descr="God_angry_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0610"/>
            <a:ext cx="6612516" cy="601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3 Reasons to Rebel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43499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latin typeface="Arial Narrow"/>
                <a:cs typeface="Arial Narrow"/>
              </a:rPr>
              <a:t>Who were the people that founded America?  </a:t>
            </a:r>
            <a:endParaRPr lang="en-US" sz="36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amosetBefriendsP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50351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43499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latin typeface="Arial Narrow"/>
                <a:cs typeface="Arial Narrow"/>
              </a:rPr>
              <a:t>Who were the people that governed America through the 1700’s?  </a:t>
            </a:r>
            <a:endParaRPr lang="en-US" sz="28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uritan_cou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0547"/>
            <a:ext cx="9144000" cy="5815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43499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latin typeface="Arial Narrow"/>
                <a:cs typeface="Arial Narrow"/>
              </a:rPr>
              <a:t>Who were the people that created art in the 1700’s?  </a:t>
            </a:r>
            <a:endParaRPr lang="en-US" sz="28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ocky Ad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-Puritan-Gir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90" y="0"/>
            <a:ext cx="37020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What Revolution Took Place in Europe and American in the 1780’s-1890’s?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pringworleg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latin typeface="Arial Narrow"/>
                <a:cs typeface="Arial Narrow"/>
              </a:rPr>
              <a:t>What Did the Industrial Revolution Threaten?</a:t>
            </a:r>
            <a:endParaRPr lang="en-US" sz="36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dustrialRevolutionWorke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7624"/>
            <a:ext cx="9158575" cy="5510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What was Manifest Destiny?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merican_progre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dsa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3707"/>
            <a:ext cx="9144000" cy="6013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il_of_te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262"/>
            <a:ext cx="9144000" cy="5697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Arial Narrow"/>
                <a:cs typeface="Arial Narrow"/>
              </a:rPr>
              <a:t>The Movement</a:t>
            </a:r>
            <a:endParaRPr lang="en-US" sz="40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887079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Conformity</a:t>
            </a:r>
            <a:endParaRPr lang="en-US" dirty="0">
              <a:latin typeface="Arial Narrow"/>
              <a:cs typeface="Arial Narrow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latin typeface="Arial Narrow"/>
                <a:cs typeface="Arial Narrow"/>
              </a:rPr>
              <a:t>Similarity in form or character; agreement: </a:t>
            </a:r>
            <a:r>
              <a:rPr lang="en-US" i="1" dirty="0" smtClean="0">
                <a:latin typeface="Arial Narrow"/>
                <a:cs typeface="Arial Narrow"/>
              </a:rPr>
              <a:t>I acted in conformity with my principles.</a:t>
            </a:r>
          </a:p>
          <a:p>
            <a:pPr marL="514350" indent="-514350">
              <a:buNone/>
            </a:pPr>
            <a:endParaRPr lang="en-US" dirty="0" smtClean="0">
              <a:latin typeface="Arial Narrow"/>
              <a:cs typeface="Arial Narrow"/>
            </a:endParaRPr>
          </a:p>
          <a:p>
            <a:pPr>
              <a:buNone/>
            </a:pPr>
            <a:r>
              <a:rPr lang="en-US" dirty="0" smtClean="0">
                <a:latin typeface="Arial Narrow"/>
                <a:cs typeface="Arial Narrow"/>
              </a:rPr>
              <a:t>2. Action or behavior in correspondence with socially accepted standards, conventions, rules, or laws: conformity to university regulations.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50561"/>
            <a:ext cx="7772400" cy="4042774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They were critics of their contemporary society for its unthinking conformity, and urged that each individual find, in Emerson's words, “an original relation to the universe” (O, 3). </a:t>
            </a:r>
            <a:endParaRPr lang="en-US" sz="3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340770"/>
            <a:ext cx="8596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 Narrow"/>
                <a:cs typeface="Arial Narrow"/>
              </a:rPr>
              <a:t>Transcendentalists rebelled against popular notions of government and institutions because these entities sought to control the minds and lives of individuals. </a:t>
            </a:r>
            <a:endParaRPr 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Important Transcendentalist</a:t>
            </a:r>
            <a:endParaRPr lang="en-US" dirty="0">
              <a:latin typeface="Arial Narrow"/>
              <a:cs typeface="Arial Narrow"/>
            </a:endParaRPr>
          </a:p>
        </p:txBody>
      </p:sp>
      <p:pic>
        <p:nvPicPr>
          <p:cNvPr id="5" name="Picture 4" descr="emerson_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809" y="1417638"/>
            <a:ext cx="4223246" cy="54403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23246" y="6188615"/>
            <a:ext cx="360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Narrow"/>
                <a:cs typeface="Arial Narrow"/>
              </a:rPr>
              <a:t>Ralph Waldo Emerson </a:t>
            </a:r>
            <a:endParaRPr lang="en-US" sz="2800" dirty="0">
              <a:latin typeface="Arial Narrow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9437" y="1865909"/>
            <a:ext cx="49207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 Narrow"/>
                <a:cs typeface="Arial Narrow"/>
              </a:rPr>
              <a:t>B</a:t>
            </a:r>
            <a:r>
              <a:rPr lang="en-US" sz="3200" dirty="0" smtClean="0">
                <a:latin typeface="Arial Narrow"/>
                <a:cs typeface="Arial Narrow"/>
              </a:rPr>
              <a:t>egan questioning his beliefs when the industrial revolution had shown that machines could replace people and the individual did not matter. </a:t>
            </a:r>
            <a:endParaRPr lang="en-US" sz="3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Important Transcendentalist</a:t>
            </a:r>
            <a:endParaRPr lang="en-US" dirty="0">
              <a:latin typeface="Arial Narrow"/>
              <a:cs typeface="Arial Narrow"/>
            </a:endParaRPr>
          </a:p>
        </p:txBody>
      </p:sp>
      <p:pic>
        <p:nvPicPr>
          <p:cNvPr id="3" name="Picture 2" descr="HeyPorter.com_Henry_David_Thoreau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23033"/>
            <a:ext cx="4572743" cy="56349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742" y="6162204"/>
            <a:ext cx="386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Narrow"/>
                <a:cs typeface="Arial Narrow"/>
              </a:rPr>
              <a:t>Henry David Thoreau</a:t>
            </a:r>
            <a:endParaRPr lang="en-US" sz="2800" dirty="0">
              <a:latin typeface="Arial Narrow"/>
              <a:cs typeface="Arial Narro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742" y="1912949"/>
            <a:ext cx="45712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 Narrow"/>
                <a:cs typeface="Arial Narrow"/>
              </a:rPr>
              <a:t>To protest slavery and the Mexican War, he refused to pay taxes and spent one night in prison.</a:t>
            </a:r>
            <a:endParaRPr lang="en-US" sz="3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Important Transcendentalist</a:t>
            </a:r>
            <a:endParaRPr lang="en-US" dirty="0">
              <a:latin typeface="Arial Narrow"/>
              <a:cs typeface="Arial Narrow"/>
            </a:endParaRPr>
          </a:p>
        </p:txBody>
      </p:sp>
      <p:pic>
        <p:nvPicPr>
          <p:cNvPr id="3" name="Picture 2" descr="Amos_Bronson_Alcot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417638"/>
            <a:ext cx="3495433" cy="54403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5432" y="6219975"/>
            <a:ext cx="4170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Narrow"/>
                <a:cs typeface="Arial Narrow"/>
              </a:rPr>
              <a:t>Amos Bronson Alcott</a:t>
            </a:r>
            <a:endParaRPr lang="en-US" sz="2800" dirty="0">
              <a:latin typeface="Arial Narrow"/>
              <a:cs typeface="Arial Narro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5432" y="1834549"/>
            <a:ext cx="52089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 Narrow"/>
                <a:cs typeface="Arial Narrow"/>
              </a:rPr>
              <a:t>Believed students should not be taught through routine memorization, but instead be challenged to think, debate and discuss. </a:t>
            </a:r>
            <a:endParaRPr lang="en-US" sz="3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51986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Arial Narrow"/>
                <a:cs typeface="Arial Narrow"/>
              </a:rPr>
              <a:t>Individual vs. Institution</a:t>
            </a:r>
            <a:endParaRPr lang="en-US" sz="7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Conformist or Transcendentalist?  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Fashion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ctorian+clutch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89" y="325281"/>
            <a:ext cx="7589346" cy="6071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lapp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04" y="309791"/>
            <a:ext cx="7790696" cy="604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ore_ConformityEqualsCrisis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2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acksacksuits19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296" y="-1"/>
            <a:ext cx="49022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shion-50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450" y="0"/>
            <a:ext cx="5947987" cy="6863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ll_street__1987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" y="318382"/>
            <a:ext cx="8098366" cy="6328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arl-Jam-Interview-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874" y="17020"/>
            <a:ext cx="5064726" cy="684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eguid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982" y="580886"/>
            <a:ext cx="7986878" cy="5602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ips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864" y="0"/>
            <a:ext cx="5142828" cy="6857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Art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507" y="-1"/>
            <a:ext cx="5476875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ily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650" y="0"/>
            <a:ext cx="681903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enice Twil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Assimilate </a:t>
            </a:r>
            <a:endParaRPr lang="en-US" dirty="0">
              <a:latin typeface="Arial Narrow"/>
              <a:cs typeface="Arial Narrow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022708"/>
            <a:ext cx="8229600" cy="155146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Arial Narrow"/>
                <a:cs typeface="Arial Narrow"/>
              </a:rPr>
              <a:t>3.  To make similar; cause to resemble.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ptism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980" y="0"/>
            <a:ext cx="61341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li-salvador-dali-881560_1066_9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63" y="0"/>
            <a:ext cx="8075296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ucester_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003" y="-1"/>
            <a:ext cx="5418286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osemi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latin typeface="Arial Narrow"/>
                <a:cs typeface="Arial Narrow"/>
              </a:rPr>
              <a:t>Political &amp; Social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cCarthyandCoh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hatmaGandhi10247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05" y="0"/>
            <a:ext cx="5461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lk_sho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93" y="293688"/>
            <a:ext cx="8456700" cy="619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Music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tepford-wives-movie-still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95287"/>
            <a:ext cx="9144000" cy="5950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e Carpenters - Rainy Days And Mondays [www.keepvid.com]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3196" y="161924"/>
            <a:ext cx="8627180" cy="647038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ex Pistols - Anarchy in the UK Studio Version [www.keepvid.com].mov">
            <a:hlinkClick r:id="" action="ppaction://media"/>
          </p:cNvPr>
          <p:cNvPicPr/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1314" y="201363"/>
            <a:ext cx="8591540" cy="644365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How do we Identify Transcendentalist Writing?</a:t>
            </a:r>
            <a:endParaRPr lang="en-US" sz="3200" dirty="0">
              <a:latin typeface="Arial Narrow"/>
              <a:cs typeface="Arial Narro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8462" y="1417638"/>
            <a:ext cx="6929529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dirty="0" smtClean="0">
                <a:latin typeface="Arial Narrow"/>
                <a:cs typeface="Arial Narrow"/>
              </a:rPr>
              <a:t>The power of the human mind. </a:t>
            </a:r>
          </a:p>
          <a:p>
            <a:endParaRPr lang="en-US" sz="2800" dirty="0" smtClean="0">
              <a:latin typeface="Arial Narrow"/>
              <a:cs typeface="Arial Narrow"/>
            </a:endParaRPr>
          </a:p>
          <a:p>
            <a:pPr marL="0" lvl="1"/>
            <a:r>
              <a:rPr lang="en-US" sz="2800" dirty="0" smtClean="0">
                <a:latin typeface="Arial Narrow"/>
                <a:cs typeface="Arial Narrow"/>
              </a:rPr>
              <a:t>The oneness of humans with nature. </a:t>
            </a:r>
          </a:p>
          <a:p>
            <a:endParaRPr lang="en-US" sz="2800" dirty="0" smtClean="0">
              <a:latin typeface="Arial Narrow"/>
              <a:cs typeface="Arial Narrow"/>
            </a:endParaRPr>
          </a:p>
          <a:p>
            <a:pPr marL="0" lvl="1"/>
            <a:r>
              <a:rPr lang="en-US" sz="2800" dirty="0" smtClean="0">
                <a:latin typeface="Arial Narrow"/>
                <a:cs typeface="Arial Narrow"/>
              </a:rPr>
              <a:t>A nonconforming-type statement or message.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Arial Narrow"/>
                <a:cs typeface="Arial Narrow"/>
              </a:rPr>
              <a:t>What’s the difference between conformity and assimilation?</a:t>
            </a:r>
            <a:endParaRPr lang="en-US" sz="32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easantville trailer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40638" y="217111"/>
            <a:ext cx="8425830" cy="631937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Narrow"/>
                <a:cs typeface="Arial Narrow"/>
              </a:rPr>
              <a:t>What Did Transcendentalist Believe in?</a:t>
            </a:r>
            <a:endParaRPr lang="en-US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</TotalTime>
  <Words>365</Words>
  <Application>Microsoft Macintosh PowerPoint</Application>
  <PresentationFormat>On-screen Show (4:3)</PresentationFormat>
  <Paragraphs>45</Paragraphs>
  <Slides>62</Slides>
  <Notes>0</Notes>
  <HiddenSlides>0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Transcendentalism</vt:lpstr>
      <vt:lpstr>Slide 2</vt:lpstr>
      <vt:lpstr>Conformity</vt:lpstr>
      <vt:lpstr>Slide 4</vt:lpstr>
      <vt:lpstr>Assimilate </vt:lpstr>
      <vt:lpstr>Slide 6</vt:lpstr>
      <vt:lpstr>What’s the difference between conformity and assimilation?</vt:lpstr>
      <vt:lpstr>Slide 8</vt:lpstr>
      <vt:lpstr>What Did Transcendentalist Believe in?</vt:lpstr>
      <vt:lpstr>Importance and efficacy of human striving . . .</vt:lpstr>
      <vt:lpstr>. . . opposed to the bleaker Puritan picture of complete and inescapable human depravity.</vt:lpstr>
      <vt:lpstr>Emphasized the unity of God . . .</vt:lpstr>
      <vt:lpstr>. . . instead of the “Trinity” of God.</vt:lpstr>
      <vt:lpstr>3 Reasons to Rebel</vt:lpstr>
      <vt:lpstr>Who were the people that founded America?  </vt:lpstr>
      <vt:lpstr>Slide 16</vt:lpstr>
      <vt:lpstr>Who were the people that governed America through the 1700’s?  </vt:lpstr>
      <vt:lpstr>Slide 18</vt:lpstr>
      <vt:lpstr>Who were the people that created art in the 1700’s?  </vt:lpstr>
      <vt:lpstr>Slide 20</vt:lpstr>
      <vt:lpstr>What Revolution Took Place in Europe and American in the 1780’s-1890’s?</vt:lpstr>
      <vt:lpstr>Slide 22</vt:lpstr>
      <vt:lpstr>What Did the Industrial Revolution Threaten?</vt:lpstr>
      <vt:lpstr>Slide 24</vt:lpstr>
      <vt:lpstr>What was Manifest Destiny?</vt:lpstr>
      <vt:lpstr>Slide 26</vt:lpstr>
      <vt:lpstr>Slide 27</vt:lpstr>
      <vt:lpstr>Slide 28</vt:lpstr>
      <vt:lpstr>The Movement</vt:lpstr>
      <vt:lpstr>They were critics of their contemporary society for its unthinking conformity, and urged that each individual find, in Emerson's words, “an original relation to the universe” (O, 3). </vt:lpstr>
      <vt:lpstr>Slide 31</vt:lpstr>
      <vt:lpstr>Important Transcendentalist</vt:lpstr>
      <vt:lpstr>Important Transcendentalist</vt:lpstr>
      <vt:lpstr>Important Transcendentalist</vt:lpstr>
      <vt:lpstr>Individual vs. Institution</vt:lpstr>
      <vt:lpstr>Conformist or Transcendentalist?  </vt:lpstr>
      <vt:lpstr>Fashion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Art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Political &amp; Social</vt:lpstr>
      <vt:lpstr>Slide 55</vt:lpstr>
      <vt:lpstr>Slide 56</vt:lpstr>
      <vt:lpstr>Slide 57</vt:lpstr>
      <vt:lpstr>Slide 58</vt:lpstr>
      <vt:lpstr>Music</vt:lpstr>
      <vt:lpstr>Slide 60</vt:lpstr>
      <vt:lpstr>Slide 61</vt:lpstr>
      <vt:lpstr>How do we Identify Transcendentalist Writing?</vt:lpstr>
    </vt:vector>
  </TitlesOfParts>
  <Company>Township High School District 214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Transcendentalism</dc:title>
  <dc:creator>Buffalo Grove High School</dc:creator>
  <cp:lastModifiedBy>Buffalo Grove High School</cp:lastModifiedBy>
  <cp:revision>33</cp:revision>
  <dcterms:created xsi:type="dcterms:W3CDTF">2010-10-20T01:49:13Z</dcterms:created>
  <dcterms:modified xsi:type="dcterms:W3CDTF">2010-10-20T01:54:38Z</dcterms:modified>
</cp:coreProperties>
</file>